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6" r:id="rId3"/>
    <p:sldId id="267" r:id="rId4"/>
    <p:sldId id="265" r:id="rId5"/>
    <p:sldId id="264" r:id="rId6"/>
    <p:sldId id="261" r:id="rId7"/>
    <p:sldId id="269" r:id="rId8"/>
    <p:sldId id="270" r:id="rId9"/>
    <p:sldId id="271" r:id="rId10"/>
    <p:sldId id="272" r:id="rId11"/>
    <p:sldId id="273" r:id="rId12"/>
    <p:sldId id="274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330"/>
    <a:srgbClr val="AE5E8E"/>
    <a:srgbClr val="460638"/>
    <a:srgbClr val="FF99FF"/>
    <a:srgbClr val="FF66FF"/>
    <a:srgbClr val="FF66CC"/>
    <a:srgbClr val="2C23E9"/>
    <a:srgbClr val="EB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859" autoAdjust="0"/>
    <p:restoredTop sz="86909" autoAdjust="0"/>
  </p:normalViewPr>
  <p:slideViewPr>
    <p:cSldViewPr>
      <p:cViewPr>
        <p:scale>
          <a:sx n="44" d="100"/>
          <a:sy n="44" d="100"/>
        </p:scale>
        <p:origin x="-2410" y="-7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42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ACBEECE-04D1-4A89-937A-84558AF1FBE6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06331DC-905E-4351-AD3D-13AAFA176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A14308-7DE7-4F90-A278-67EEF4C54E55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102AD3-19A6-4247-8779-0650C3B6A0CF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990600" y="1017588"/>
            <a:ext cx="7178675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>
            <a:off x="990600" y="1009650"/>
            <a:ext cx="7180263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769938" y="701675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7854950" y="74930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88" y="5357813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033BB-CA6A-48C9-A38B-70C0F22CC69D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750" y="5357813"/>
            <a:ext cx="50339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475" y="5357813"/>
            <a:ext cx="554038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F71F0BC-A88B-48EB-B2A6-D17F98F41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61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A901C-2B40-4A8C-BD17-FFBC01067BEA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4532-2659-4453-8115-B96291E78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5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5DC5A-D8E0-4EC7-91D0-550CFA3E79EF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982A-0B22-4CEE-B7F1-22DCE1838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4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6201-BFBB-48EC-866C-2AD04B45BC03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0C6B0-31C6-4FA3-B8BD-8C22A8298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2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F1A0-AB3B-4E0D-9F92-53BEF44150D2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5EDE2-E17B-419F-8BFC-1811822107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32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C05B-6A97-4746-A0A4-FAFC3B52A8B8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EAEDF-D856-4182-B7B2-3950CFCCAB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9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91FE-F543-414A-BF6D-E5F0FB37BA03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456A1-4DA0-4B06-BA39-A21E1E59A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2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3943-C801-4A25-B89C-EC0157538B7C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F80E-7118-4566-B8C7-D4DE06A24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39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32030-933B-4254-9B4D-E43E2727FC70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BB6F-4B38-4B60-915F-716D20161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4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5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6"/>
          <p:cNvSpPr/>
          <p:nvPr/>
        </p:nvSpPr>
        <p:spPr>
          <a:xfrm rot="60000">
            <a:off x="4471988" y="603250"/>
            <a:ext cx="3787775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3"/>
          <p:cNvSpPr/>
          <p:nvPr/>
        </p:nvSpPr>
        <p:spPr>
          <a:xfrm rot="21540000">
            <a:off x="749300" y="576263"/>
            <a:ext cx="378936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2063" y="5886450"/>
            <a:ext cx="1212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83012-A6A6-46EC-9E08-2902BFEE9743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29300"/>
            <a:ext cx="35226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8088" y="5897563"/>
            <a:ext cx="5540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3FD7-CDFF-4DB2-8B6E-2595849A4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8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11"/>
          <p:cNvSpPr/>
          <p:nvPr/>
        </p:nvSpPr>
        <p:spPr>
          <a:xfrm rot="21540000">
            <a:off x="749300" y="576263"/>
            <a:ext cx="378936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12"/>
          <p:cNvSpPr/>
          <p:nvPr/>
        </p:nvSpPr>
        <p:spPr>
          <a:xfrm rot="21540000">
            <a:off x="744538" y="576263"/>
            <a:ext cx="3789362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8"/>
          <p:cNvSpPr/>
          <p:nvPr/>
        </p:nvSpPr>
        <p:spPr>
          <a:xfrm rot="60000">
            <a:off x="4468813" y="604838"/>
            <a:ext cx="3789362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9"/>
          <p:cNvSpPr/>
          <p:nvPr/>
        </p:nvSpPr>
        <p:spPr>
          <a:xfrm rot="60000">
            <a:off x="4464050" y="603250"/>
            <a:ext cx="3789363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2371725" y="293688"/>
            <a:ext cx="56673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6280150" y="333375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238" y="5888038"/>
            <a:ext cx="12144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61F19-3B94-403A-91DB-4857B372B053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914400" y="5830888"/>
            <a:ext cx="33194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850" y="5900738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8BB8B-29F7-4F9D-B36E-D8845EFB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5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838" y="574675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838" y="576263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35684">
            <a:off x="544513" y="273050"/>
            <a:ext cx="5667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096196">
            <a:off x="8115300" y="298450"/>
            <a:ext cx="566738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1095375" y="817563"/>
            <a:ext cx="69643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63675" y="2119313"/>
            <a:ext cx="6196013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775" y="5808663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E79A14E3-AD24-49A6-ABD1-948EA71CEF48}" type="datetimeFigureOut">
              <a:rPr lang="ru-RU"/>
              <a:pPr>
                <a:defRPr/>
              </a:pPr>
              <a:t>09.05.2014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8663"/>
            <a:ext cx="5540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800" y="5808663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87BA5C5A-2F1F-4453-B6FF-A039112AE7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7" r:id="rId8"/>
    <p:sldLayoutId id="2147483898" r:id="rId9"/>
    <p:sldLayoutId id="2147483894" r:id="rId10"/>
    <p:sldLayoutId id="21474838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736975"/>
            <a:ext cx="5711825" cy="1524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85888" y="2565400"/>
            <a:ext cx="6330950" cy="259238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внеурочной деятельности</a:t>
            </a:r>
            <a:br>
              <a:rPr lang="ru-RU" b="1" i="1" dirty="0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рамках реализации ФГОС</a:t>
            </a:r>
            <a:br>
              <a:rPr lang="ru-RU" b="1" i="1" dirty="0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i="1" dirty="0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СОШ №3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400" b="1" i="1" dirty="0" err="1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00" b="1" i="1" dirty="0" err="1" smtClean="0">
                <a:solidFill>
                  <a:srgbClr val="4606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.Бородино</a:t>
            </a:r>
            <a:endParaRPr lang="ru-RU" b="1" i="1" dirty="0">
              <a:solidFill>
                <a:srgbClr val="46063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423334" y="3284984"/>
            <a:ext cx="2791030" cy="24482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/>
        </p:spPr>
      </p:pic>
      <p:pic>
        <p:nvPicPr>
          <p:cNvPr id="5126" name="Picture 2" descr="C:\Users\УВР-1\Desktop\i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919538"/>
            <a:ext cx="1944687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дод 2013\выступл внеур\IMG_87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700" y="549275"/>
            <a:ext cx="685165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D:\дод 2013\выступл внеур\IMG_87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679950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дод 2013\выступл внеур\Изображение 1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1125538"/>
            <a:ext cx="424815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D:\дод 2013\выступл внеур\DSC003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989138"/>
            <a:ext cx="360045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Omelia\файловый обменнник\Зевакина Ольга Яковлевна\стенд\150320125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475297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\\Omelia\файловый обменнник\Зевакина Ольга Яковлевна\стенд\IMG_20130118_1137241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924175"/>
            <a:ext cx="3960813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550" y="981075"/>
            <a:ext cx="7200900" cy="5184775"/>
          </a:xfrm>
        </p:spPr>
        <p:txBody>
          <a:bodyPr rtlCol="0">
            <a:normAutofit lnSpcReduction="10000"/>
          </a:bodyPr>
          <a:lstStyle/>
          <a:p>
            <a:pPr marL="0" indent="0" algn="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соответствии с требованиями Стандарта внеурочная деятельность организуется по направлениям развития личности (спортивно-оздоровительное, духовно-нравственное, социальное,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общеинтеллектуальное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, общекультурное). Обучающимся предоставляется возможность выбора широкого спектра занятий, направленных на их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Brush Script MT" pitchFamily="66" charset="0"/>
              <a:buNone/>
              <a:defRPr/>
            </a:pP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13"/>
          <p:cNvSpPr>
            <a:spLocks noChangeArrowheads="1"/>
          </p:cNvSpPr>
          <p:nvPr/>
        </p:nvSpPr>
        <p:spPr bwMode="auto">
          <a:xfrm>
            <a:off x="747713" y="1325563"/>
            <a:ext cx="2038350" cy="2159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 eaLnBrk="0" hangingPunct="0"/>
            <a:r>
              <a:rPr lang="ru-RU" sz="1400" b="1"/>
              <a:t>Образовательные программы учреждений дополнительного образования детей, а также учреждений культуры и спорта</a:t>
            </a:r>
          </a:p>
        </p:txBody>
      </p:sp>
      <p:sp>
        <p:nvSpPr>
          <p:cNvPr id="7171" name="AutoShape 12"/>
          <p:cNvSpPr>
            <a:spLocks noChangeArrowheads="1"/>
          </p:cNvSpPr>
          <p:nvPr/>
        </p:nvSpPr>
        <p:spPr bwMode="auto">
          <a:xfrm>
            <a:off x="6330950" y="1128713"/>
            <a:ext cx="2000250" cy="18859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/>
              <a:t> Внутришкольная система дополнительного образования</a:t>
            </a:r>
          </a:p>
          <a:p>
            <a:pPr algn="ctr"/>
            <a:endParaRPr lang="ru-RU"/>
          </a:p>
        </p:txBody>
      </p:sp>
      <p:sp>
        <p:nvSpPr>
          <p:cNvPr id="7172" name="AutoShape 11"/>
          <p:cNvSpPr>
            <a:spLocks noChangeArrowheads="1"/>
          </p:cNvSpPr>
          <p:nvPr/>
        </p:nvSpPr>
        <p:spPr bwMode="auto">
          <a:xfrm>
            <a:off x="3500438" y="1428750"/>
            <a:ext cx="2155825" cy="172720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2000" b="1"/>
              <a:t>Внеурочная деятельность</a:t>
            </a:r>
            <a:endParaRPr lang="ru-RU" sz="1100"/>
          </a:p>
          <a:p>
            <a:pPr algn="ctr" eaLnBrk="0" hangingPunct="0"/>
            <a:r>
              <a:rPr lang="ru-RU" sz="2000" b="1"/>
              <a:t>1- 3-х классов</a:t>
            </a:r>
            <a:endParaRPr lang="ru-RU"/>
          </a:p>
        </p:txBody>
      </p:sp>
      <p:sp>
        <p:nvSpPr>
          <p:cNvPr id="7173" name="AutoShape 10"/>
          <p:cNvSpPr>
            <a:spLocks noChangeArrowheads="1"/>
          </p:cNvSpPr>
          <p:nvPr/>
        </p:nvSpPr>
        <p:spPr bwMode="auto">
          <a:xfrm>
            <a:off x="5715000" y="2071688"/>
            <a:ext cx="698500" cy="230187"/>
          </a:xfrm>
          <a:prstGeom prst="notchedRightArrow">
            <a:avLst>
              <a:gd name="adj1" fmla="val 50000"/>
              <a:gd name="adj2" fmla="val 758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 rot="10800000">
            <a:off x="2786063" y="2071688"/>
            <a:ext cx="701675" cy="230187"/>
          </a:xfrm>
          <a:prstGeom prst="notchedRightArrow">
            <a:avLst>
              <a:gd name="adj1" fmla="val 50000"/>
              <a:gd name="adj2" fmla="val 7620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auto">
          <a:xfrm rot="3185020">
            <a:off x="5370513" y="3136900"/>
            <a:ext cx="1525587" cy="227013"/>
          </a:xfrm>
          <a:prstGeom prst="notchedRightArrow">
            <a:avLst>
              <a:gd name="adj1" fmla="val 50000"/>
              <a:gd name="adj2" fmla="val 1612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AutoShape 7"/>
          <p:cNvSpPr>
            <a:spLocks noChangeArrowheads="1"/>
          </p:cNvSpPr>
          <p:nvPr/>
        </p:nvSpPr>
        <p:spPr bwMode="auto">
          <a:xfrm rot="4378027">
            <a:off x="4214019" y="3886994"/>
            <a:ext cx="1716088" cy="222250"/>
          </a:xfrm>
          <a:prstGeom prst="notchedRightArrow">
            <a:avLst>
              <a:gd name="adj1" fmla="val 50000"/>
              <a:gd name="adj2" fmla="val 21827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7" name="AutoShape 6"/>
          <p:cNvSpPr>
            <a:spLocks noChangeArrowheads="1"/>
          </p:cNvSpPr>
          <p:nvPr/>
        </p:nvSpPr>
        <p:spPr bwMode="auto">
          <a:xfrm rot="6314994">
            <a:off x="3267076" y="3844925"/>
            <a:ext cx="1435100" cy="168275"/>
          </a:xfrm>
          <a:prstGeom prst="notchedRightArrow">
            <a:avLst>
              <a:gd name="adj1" fmla="val 50000"/>
              <a:gd name="adj2" fmla="val 2962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8" name="AutoShape 5"/>
          <p:cNvSpPr>
            <a:spLocks noChangeArrowheads="1"/>
          </p:cNvSpPr>
          <p:nvPr/>
        </p:nvSpPr>
        <p:spPr bwMode="auto">
          <a:xfrm>
            <a:off x="806450" y="3929063"/>
            <a:ext cx="1862138" cy="17319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round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/>
              <a:t>Привлечение  общественных организаций</a:t>
            </a:r>
          </a:p>
          <a:p>
            <a:pPr algn="ctr"/>
            <a:r>
              <a:rPr lang="ru-RU" sz="1000"/>
              <a:t>(1а-класс казачьей направленности)</a:t>
            </a:r>
          </a:p>
        </p:txBody>
      </p:sp>
      <p:sp>
        <p:nvSpPr>
          <p:cNvPr id="7179" name="AutoShape 4"/>
          <p:cNvSpPr>
            <a:spLocks noChangeArrowheads="1"/>
          </p:cNvSpPr>
          <p:nvPr/>
        </p:nvSpPr>
        <p:spPr bwMode="auto">
          <a:xfrm rot="8429944">
            <a:off x="2395538" y="3597275"/>
            <a:ext cx="1512887" cy="234950"/>
          </a:xfrm>
          <a:prstGeom prst="notchedRightArrow">
            <a:avLst>
              <a:gd name="adj1" fmla="val 50000"/>
              <a:gd name="adj2" fmla="val 9885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80" name="AutoShape 3"/>
          <p:cNvSpPr>
            <a:spLocks noChangeArrowheads="1"/>
          </p:cNvSpPr>
          <p:nvPr/>
        </p:nvSpPr>
        <p:spPr bwMode="auto">
          <a:xfrm>
            <a:off x="6572250" y="3143250"/>
            <a:ext cx="1895475" cy="19288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/>
              <a:t>Классное руководство</a:t>
            </a:r>
            <a:endParaRPr lang="ru-RU" sz="1100"/>
          </a:p>
          <a:p>
            <a:pPr algn="ctr" eaLnBrk="0" hangingPunct="0"/>
            <a:r>
              <a:rPr lang="ru-RU" sz="1100"/>
              <a:t>Деятельность классных руководителей (мероприятия, экскурсии, круглые столы, соревнования и т.д.)</a:t>
            </a:r>
            <a:endParaRPr lang="ru-RU"/>
          </a:p>
        </p:txBody>
      </p:sp>
      <p:sp>
        <p:nvSpPr>
          <p:cNvPr id="7181" name="AutoShape 2"/>
          <p:cNvSpPr>
            <a:spLocks noChangeArrowheads="1"/>
          </p:cNvSpPr>
          <p:nvPr/>
        </p:nvSpPr>
        <p:spPr bwMode="auto">
          <a:xfrm>
            <a:off x="4714875" y="4857750"/>
            <a:ext cx="1914525" cy="135731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/>
          <a:lstStyle/>
          <a:p>
            <a:pPr eaLnBrk="0" hangingPunct="0"/>
            <a:r>
              <a:rPr lang="ru-RU"/>
              <a:t>Клуб «УникУМ»</a:t>
            </a:r>
          </a:p>
        </p:txBody>
      </p:sp>
      <p:sp>
        <p:nvSpPr>
          <p:cNvPr id="7182" name="AutoShape 1"/>
          <p:cNvSpPr>
            <a:spLocks noChangeArrowheads="1"/>
          </p:cNvSpPr>
          <p:nvPr/>
        </p:nvSpPr>
        <p:spPr bwMode="auto">
          <a:xfrm>
            <a:off x="2593975" y="4445000"/>
            <a:ext cx="2006600" cy="1778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r>
              <a:rPr lang="ru-RU" sz="1400" b="1"/>
              <a:t>Иные педагогические работники</a:t>
            </a:r>
            <a:r>
              <a:rPr lang="ru-RU" sz="1400"/>
              <a:t> </a:t>
            </a:r>
          </a:p>
          <a:p>
            <a:r>
              <a:rPr lang="ru-RU" sz="1200"/>
              <a:t> </a:t>
            </a:r>
            <a:r>
              <a:rPr lang="ru-RU" sz="1100"/>
              <a:t> педагог-организатор, социальный педагог, педагог-психолог, старший вожатый</a:t>
            </a:r>
          </a:p>
        </p:txBody>
      </p:sp>
      <p:sp>
        <p:nvSpPr>
          <p:cNvPr id="7183" name="Rectangle 14"/>
          <p:cNvSpPr>
            <a:spLocks noChangeArrowheads="1"/>
          </p:cNvSpPr>
          <p:nvPr/>
        </p:nvSpPr>
        <p:spPr bwMode="auto">
          <a:xfrm>
            <a:off x="1785938" y="428625"/>
            <a:ext cx="5545137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Организационная модель реализации 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внеурочной деятельности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84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УВР-1\Desktop\фоны\к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059113" y="2060575"/>
            <a:ext cx="2847975" cy="192405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191391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 i="1"/>
              <a:t>Внутришкольная система внеурочной деятельности в 1- 3-х  классах</a:t>
            </a:r>
            <a:endParaRPr lang="ru-RU"/>
          </a:p>
        </p:txBody>
      </p:sp>
      <p:sp>
        <p:nvSpPr>
          <p:cNvPr id="8199" name="AutoShape 5"/>
          <p:cNvSpPr>
            <a:spLocks noChangeArrowheads="1"/>
          </p:cNvSpPr>
          <p:nvPr/>
        </p:nvSpPr>
        <p:spPr bwMode="auto">
          <a:xfrm rot="-404017">
            <a:off x="153988" y="3543300"/>
            <a:ext cx="3336925" cy="2835275"/>
          </a:xfrm>
          <a:prstGeom prst="wedgeEllipseCallout">
            <a:avLst>
              <a:gd name="adj1" fmla="val 47046"/>
              <a:gd name="adj2" fmla="val -44769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762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Общекультурное направление :</a:t>
            </a: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студия школьного театра «ЭКСПРОМТ»,вокальная группа «ВЕСЕЛЫЕ НОТКИ»,традиции и культура казачества, внеклассные мероприятия, хоровая студия, танцевальный кружок</a:t>
            </a:r>
          </a:p>
          <a:p>
            <a:pPr algn="ctr"/>
            <a:endParaRPr lang="ru-RU" sz="1400"/>
          </a:p>
        </p:txBody>
      </p:sp>
      <p:sp>
        <p:nvSpPr>
          <p:cNvPr id="8200" name="AutoShape 4"/>
          <p:cNvSpPr>
            <a:spLocks noChangeArrowheads="1"/>
          </p:cNvSpPr>
          <p:nvPr/>
        </p:nvSpPr>
        <p:spPr bwMode="auto">
          <a:xfrm rot="-431433">
            <a:off x="-33338" y="155575"/>
            <a:ext cx="2655888" cy="2517775"/>
          </a:xfrm>
          <a:prstGeom prst="wedgeEllipseCallout">
            <a:avLst>
              <a:gd name="adj1" fmla="val 80157"/>
              <a:gd name="adj2" fmla="val 62079"/>
            </a:avLst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762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Спортивно-оздоровительное направление :</a:t>
            </a:r>
            <a:endParaRPr lang="ru-RU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лыжная подготовка,</a:t>
            </a:r>
          </a:p>
          <a:p>
            <a:pPr algn="ctr" eaLnBrk="0" hangingPunct="0"/>
            <a:r>
              <a:rPr lang="ru-RU" sz="1400" b="1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шахматы,казачьи игры, владение казачьим оружием, внеклассные мероприятия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/>
          </a:p>
        </p:txBody>
      </p:sp>
      <p:sp>
        <p:nvSpPr>
          <p:cNvPr id="8201" name="AutoShape 3"/>
          <p:cNvSpPr>
            <a:spLocks noChangeArrowheads="1"/>
          </p:cNvSpPr>
          <p:nvPr/>
        </p:nvSpPr>
        <p:spPr bwMode="auto">
          <a:xfrm rot="-595118">
            <a:off x="6208713" y="166688"/>
            <a:ext cx="2954337" cy="2674937"/>
          </a:xfrm>
          <a:prstGeom prst="wedgeEllipseCallout">
            <a:avLst>
              <a:gd name="adj1" fmla="val -78046"/>
              <a:gd name="adj2" fmla="val 32130"/>
            </a:avLst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762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 - нравственное направление:</a:t>
            </a:r>
            <a:endParaRPr lang="ru-RU" sz="1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цикл нравственных бесед, детское объединение «МЫ-КАЗА</a:t>
            </a:r>
            <a:r>
              <a:rPr lang="ru-RU" sz="1400" b="1"/>
              <a:t>ЧАТА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»,внеклассные мероприятия</a:t>
            </a:r>
          </a:p>
        </p:txBody>
      </p:sp>
      <p:sp>
        <p:nvSpPr>
          <p:cNvPr id="8202" name="AutoShape 2"/>
          <p:cNvSpPr>
            <a:spLocks noChangeArrowheads="1"/>
          </p:cNvSpPr>
          <p:nvPr/>
        </p:nvSpPr>
        <p:spPr bwMode="auto">
          <a:xfrm rot="749277">
            <a:off x="5916613" y="3354388"/>
            <a:ext cx="2851150" cy="2170112"/>
          </a:xfrm>
          <a:prstGeom prst="wedgeEllipseCallout">
            <a:avLst>
              <a:gd name="adj1" fmla="val -63704"/>
              <a:gd name="adj2" fmla="val -34347"/>
            </a:avLst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762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Общеинтеллектуальное направление </a:t>
            </a:r>
            <a:r>
              <a:rPr lang="ru-RU" sz="1200" b="1">
                <a:latin typeface="Times New Roman" pitchFamily="18" charset="0"/>
                <a:cs typeface="Times New Roman" pitchFamily="18" charset="0"/>
              </a:rPr>
              <a:t>:</a:t>
            </a:r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600" b="1">
                <a:solidFill>
                  <a:srgbClr val="244061"/>
                </a:solidFill>
                <a:latin typeface="Times New Roman" pitchFamily="18" charset="0"/>
                <a:cs typeface="Times New Roman" pitchFamily="18" charset="0"/>
              </a:rPr>
              <a:t>клуб «УНИКУМ»</a:t>
            </a:r>
          </a:p>
          <a:p>
            <a:pPr algn="ctr" eaLnBrk="0" hangingPunct="0"/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8203" name="AutoShape 1"/>
          <p:cNvSpPr>
            <a:spLocks noChangeArrowheads="1"/>
          </p:cNvSpPr>
          <p:nvPr/>
        </p:nvSpPr>
        <p:spPr bwMode="auto">
          <a:xfrm rot="-1586011">
            <a:off x="3746500" y="4619625"/>
            <a:ext cx="2360613" cy="2305050"/>
          </a:xfrm>
          <a:prstGeom prst="wedgeEllipseCallout">
            <a:avLst>
              <a:gd name="adj1" fmla="val 13769"/>
              <a:gd name="adj2" fmla="val -77426"/>
            </a:avLst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762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Социальное </a:t>
            </a:r>
            <a:endParaRPr lang="ru-RU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cs typeface="Times New Roman" pitchFamily="18" charset="0"/>
              </a:rPr>
              <a:t>школьный музей «Моя малая Родина»,внеклассные мероприятия</a:t>
            </a: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755650" y="620713"/>
          <a:ext cx="7643813" cy="5553074"/>
        </p:xfrm>
        <a:graphic>
          <a:graphicData uri="http://schemas.openxmlformats.org/drawingml/2006/table">
            <a:tbl>
              <a:tblPr/>
              <a:tblGrid>
                <a:gridCol w="2325688"/>
                <a:gridCol w="2659062"/>
                <a:gridCol w="2659063"/>
              </a:tblGrid>
              <a:tr h="4267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Название курса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в неделю 1 «А» класс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Общекультурное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Детское объединение «Мы-казачата»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0,5часа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Духовно - нравственное направление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Цикл нравственных бесед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традиции казачества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 час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0,5 часа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775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Художественно-эстетическое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Танцевальный кружок «Казачок»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часа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59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Хоровая студия  «Казачья песня»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 часа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Творческая мастерская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«Умелые ручки»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 час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Театр «Экспромт»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2 часа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9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Спортивно-оздоровительное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(военно-патриотическое)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Казачьи игры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Владение казачьим оружием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0,5 часа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0,5 часа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9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10 часов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7" name="Rectangle 1"/>
          <p:cNvSpPr>
            <a:spLocks noChangeArrowheads="1"/>
          </p:cNvSpPr>
          <p:nvPr/>
        </p:nvSpPr>
        <p:spPr bwMode="auto">
          <a:xfrm>
            <a:off x="-214313" y="0"/>
            <a:ext cx="9358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 казачьей направленности</a:t>
            </a:r>
            <a:endParaRPr lang="ru-RU" sz="11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idx="1"/>
          </p:nvPr>
        </p:nvSpPr>
        <p:spPr>
          <a:xfrm>
            <a:off x="900113" y="3295650"/>
            <a:ext cx="7343775" cy="646113"/>
          </a:xfrm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3600" i="1" smtClean="0">
              <a:solidFill>
                <a:srgbClr val="460638"/>
              </a:solidFill>
              <a:cs typeface="Arial" charset="0"/>
            </a:endParaRPr>
          </a:p>
        </p:txBody>
      </p:sp>
      <p:pic>
        <p:nvPicPr>
          <p:cNvPr id="10243" name="Picture 3" descr="F:\Посвящение в казаки\DSCN292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620713"/>
            <a:ext cx="5329237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F:\Посвящение в казаки\DSCN294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620713"/>
            <a:ext cx="489743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Посвящение в казаки\DSCN296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679450"/>
            <a:ext cx="4824413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D:\дод 2013\выступл внеур\казачьи забавы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41052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д 2013\выступл внеур\IMG_15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44878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:\дод 2013\выступл внеур\IMG_15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549275"/>
            <a:ext cx="51117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D:\дод 2013\выступл внеур\фото уникум\P120062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708275"/>
            <a:ext cx="590391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дод 2013\выступл внеур\IMG_72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54006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550</TotalTime>
  <Words>285</Words>
  <Application>Microsoft Office PowerPoint</Application>
  <PresentationFormat>Экран (4:3)</PresentationFormat>
  <Paragraphs>67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Constantia</vt:lpstr>
      <vt:lpstr>Brush Script MT</vt:lpstr>
      <vt:lpstr>Calibri</vt:lpstr>
      <vt:lpstr>Franklin Gothic Book</vt:lpstr>
      <vt:lpstr>Rage Italic</vt:lpstr>
      <vt:lpstr>Times New Roman</vt:lpstr>
      <vt:lpstr>Monotype Corsiva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внеурочной деятельности  в рамках реализации ФГОС</dc:title>
  <dc:creator>УВР-1</dc:creator>
  <cp:lastModifiedBy>Shura</cp:lastModifiedBy>
  <cp:revision>61</cp:revision>
  <dcterms:created xsi:type="dcterms:W3CDTF">2012-11-01T05:41:56Z</dcterms:created>
  <dcterms:modified xsi:type="dcterms:W3CDTF">2014-05-09T12:50:05Z</dcterms:modified>
</cp:coreProperties>
</file>